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5"/>
  </p:sldMasterIdLst>
  <p:handoutMasterIdLst>
    <p:handoutMasterId r:id="rId34"/>
  </p:handoutMasterIdLst>
  <p:sldIdLst>
    <p:sldId id="256" r:id="rId6"/>
    <p:sldId id="257" r:id="rId7"/>
    <p:sldId id="258" r:id="rId8"/>
    <p:sldId id="259" r:id="rId9"/>
    <p:sldId id="264" r:id="rId10"/>
    <p:sldId id="260" r:id="rId11"/>
    <p:sldId id="261" r:id="rId12"/>
    <p:sldId id="262" r:id="rId13"/>
    <p:sldId id="263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oor Richar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oor Richar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oor Richar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oor Richar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oor Richar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oor Richar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oor Richar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oor Richar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oor Richar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3399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36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16A2E6B-3470-47A1-A6DB-956C893C0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80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669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669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493D72-334C-4222-982C-1E1027A83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2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1963B-1A92-471A-8173-C3481A3B8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39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630E-29CC-478F-8EE2-4F46ABA27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44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A2A15-E6DC-43C0-95D7-2B0A147AE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25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E1D88-55F8-43FC-8A19-FF04FB40C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6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7E9F2-A218-4237-9C4D-79F90DCAE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D4F44-7F98-456C-871D-DAE80FDD9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3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6C6AD-0579-4791-8CFA-4BF7F1B82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69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57EDC-5F44-4DB0-9998-D3D804CA6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A42C1-9CEF-416D-B9BB-156095351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1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2366B-59A8-46A1-A00C-3072189F4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0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C00A0-AD0B-4E02-A3E7-8D4739A5C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3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4703B-E261-4F15-9A2B-3EB4D40BF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3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560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0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0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0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1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1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1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1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1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1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1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561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1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2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2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2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2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2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2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2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2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2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2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3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3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563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3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3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4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4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4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4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4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4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4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4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5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5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5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5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566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6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6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7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7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95F1155-B547-4A5A-BA8C-D4F1F54A1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6.xml"/><Relationship Id="rId18" Type="http://schemas.openxmlformats.org/officeDocument/2006/relationships/slide" Target="slide17.xml"/><Relationship Id="rId3" Type="http://schemas.openxmlformats.org/officeDocument/2006/relationships/slide" Target="slide14.xml"/><Relationship Id="rId21" Type="http://schemas.openxmlformats.org/officeDocument/2006/relationships/slide" Target="slide8.xml"/><Relationship Id="rId7" Type="http://schemas.openxmlformats.org/officeDocument/2006/relationships/slide" Target="slide10.xml"/><Relationship Id="rId12" Type="http://schemas.openxmlformats.org/officeDocument/2006/relationships/slide" Target="slide11.xml"/><Relationship Id="rId17" Type="http://schemas.openxmlformats.org/officeDocument/2006/relationships/slide" Target="slide12.xml"/><Relationship Id="rId25" Type="http://schemas.openxmlformats.org/officeDocument/2006/relationships/slide" Target="slide28.xml"/><Relationship Id="rId2" Type="http://schemas.openxmlformats.org/officeDocument/2006/relationships/slide" Target="slide9.xml"/><Relationship Id="rId16" Type="http://schemas.openxmlformats.org/officeDocument/2006/relationships/slide" Target="slide7.xml"/><Relationship Id="rId20" Type="http://schemas.openxmlformats.org/officeDocument/2006/relationships/slide" Target="slide27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5.xml"/><Relationship Id="rId11" Type="http://schemas.openxmlformats.org/officeDocument/2006/relationships/slide" Target="slide6.xml"/><Relationship Id="rId24" Type="http://schemas.openxmlformats.org/officeDocument/2006/relationships/slide" Target="slide23.xml"/><Relationship Id="rId5" Type="http://schemas.openxmlformats.org/officeDocument/2006/relationships/slide" Target="slide24.xml"/><Relationship Id="rId15" Type="http://schemas.openxmlformats.org/officeDocument/2006/relationships/slide" Target="slide26.xml"/><Relationship Id="rId23" Type="http://schemas.openxmlformats.org/officeDocument/2006/relationships/slide" Target="slide18.xml"/><Relationship Id="rId10" Type="http://schemas.openxmlformats.org/officeDocument/2006/relationships/slide" Target="slide25.xml"/><Relationship Id="rId19" Type="http://schemas.openxmlformats.org/officeDocument/2006/relationships/slide" Target="slide22.xml"/><Relationship Id="rId4" Type="http://schemas.openxmlformats.org/officeDocument/2006/relationships/slide" Target="slide19.xml"/><Relationship Id="rId9" Type="http://schemas.openxmlformats.org/officeDocument/2006/relationships/slide" Target="slide20.xml"/><Relationship Id="rId14" Type="http://schemas.openxmlformats.org/officeDocument/2006/relationships/slide" Target="slide21.xml"/><Relationship Id="rId22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1219200"/>
            <a:ext cx="8153400" cy="36576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 smtClean="0">
                <a:solidFill>
                  <a:srgbClr val="002060"/>
                </a:solidFill>
                <a:latin typeface="Copperplate Gothic Light" pitchFamily="34" charset="0"/>
              </a:rPr>
              <a:t>National </a:t>
            </a:r>
            <a:br>
              <a:rPr lang="en-US" sz="7200" dirty="0" smtClean="0">
                <a:solidFill>
                  <a:srgbClr val="002060"/>
                </a:solidFill>
                <a:latin typeface="Copperplate Gothic Light" pitchFamily="34" charset="0"/>
              </a:rPr>
            </a:br>
            <a:r>
              <a:rPr lang="en-US" sz="7200" dirty="0" smtClean="0">
                <a:solidFill>
                  <a:srgbClr val="002060"/>
                </a:solidFill>
                <a:latin typeface="Copperplate Gothic Light" pitchFamily="34" charset="0"/>
              </a:rPr>
              <a:t>Churchill </a:t>
            </a:r>
            <a:br>
              <a:rPr lang="en-US" sz="7200" dirty="0" smtClean="0">
                <a:solidFill>
                  <a:srgbClr val="002060"/>
                </a:solidFill>
                <a:latin typeface="Copperplate Gothic Light" pitchFamily="34" charset="0"/>
              </a:rPr>
            </a:br>
            <a:r>
              <a:rPr lang="en-US" sz="7200" dirty="0" smtClean="0">
                <a:solidFill>
                  <a:srgbClr val="002060"/>
                </a:solidFill>
                <a:latin typeface="Copperplate Gothic Light" pitchFamily="34" charset="0"/>
              </a:rPr>
              <a:t>Museum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latin typeface="Copperplate Gothic Light" pitchFamily="34" charset="0"/>
              </a:rPr>
              <a:t>Wit and Wisdom for $200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" y="1371600"/>
            <a:ext cx="8229600" cy="1066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In what year and in what place did Churchill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deliver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his famous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‘Sinews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of Peace’ speech?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535174" y="2286000"/>
            <a:ext cx="44196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oor Richar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oor Richar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oor Richar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oor Richar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oor Richar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A50021"/>
                </a:solidFill>
                <a:latin typeface="Century Gothic" pitchFamily="34" charset="0"/>
              </a:rPr>
              <a:t>What is Fulton, Mo in </a:t>
            </a:r>
            <a:r>
              <a:rPr lang="en-US" sz="2400" dirty="0" smtClean="0">
                <a:solidFill>
                  <a:srgbClr val="A50021"/>
                </a:solidFill>
                <a:latin typeface="Century Gothic" pitchFamily="34" charset="0"/>
              </a:rPr>
              <a:t>1946?</a:t>
            </a:r>
            <a:r>
              <a:rPr lang="en-US" sz="2500" dirty="0" smtClean="0"/>
              <a:t>?</a:t>
            </a:r>
            <a:endParaRPr lang="en-US" sz="2500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174" y="2799630"/>
            <a:ext cx="4419600" cy="348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98348" y="3305413"/>
            <a:ext cx="849325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Bonus Question (extra $100 if correct):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dirty="0">
                <a:solidFill>
                  <a:srgbClr val="002060"/>
                </a:solidFill>
                <a:latin typeface="Century Gothic" pitchFamily="34" charset="0"/>
              </a:rPr>
              <a:t>What did Churchill discuss in the speech?</a:t>
            </a:r>
            <a:br>
              <a:rPr lang="en-US" sz="2400" dirty="0">
                <a:solidFill>
                  <a:srgbClr val="002060"/>
                </a:solidFill>
                <a:latin typeface="Century Gothic" pitchFamily="34" charset="0"/>
              </a:rPr>
            </a:br>
            <a:endParaRPr lang="en-US" sz="24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98348" y="4690408"/>
            <a:ext cx="84201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oor Richar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oor Richar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oor Richar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oor Richar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oor Richar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9pPr>
          </a:lstStyle>
          <a:p>
            <a:r>
              <a:rPr lang="en-US" sz="2400" dirty="0">
                <a:solidFill>
                  <a:srgbClr val="A50021"/>
                </a:solidFill>
                <a:latin typeface="Century Gothic" pitchFamily="34" charset="0"/>
              </a:rPr>
              <a:t>- He sought to provide direction </a:t>
            </a:r>
            <a:r>
              <a:rPr lang="en-US" sz="2400" dirty="0" smtClean="0">
                <a:solidFill>
                  <a:srgbClr val="A50021"/>
                </a:solidFill>
                <a:latin typeface="Century Gothic" pitchFamily="34" charset="0"/>
              </a:rPr>
              <a:t>and vitality </a:t>
            </a:r>
            <a:r>
              <a:rPr lang="en-US" sz="2400" dirty="0">
                <a:solidFill>
                  <a:srgbClr val="A50021"/>
                </a:solidFill>
                <a:latin typeface="Century Gothic" pitchFamily="34" charset="0"/>
              </a:rPr>
              <a:t>to the British-American alliance as relations with the Soviet Union collapsed.</a:t>
            </a:r>
          </a:p>
          <a:p>
            <a:r>
              <a:rPr lang="en-US" sz="2400" dirty="0">
                <a:solidFill>
                  <a:srgbClr val="A50021"/>
                </a:solidFill>
                <a:latin typeface="Century Gothic" pitchFamily="34" charset="0"/>
              </a:rPr>
              <a:t>- He defined central problems that would occupy leaders that followed him</a:t>
            </a:r>
            <a:r>
              <a:rPr lang="en-US" sz="2400" dirty="0" smtClean="0">
                <a:solidFill>
                  <a:srgbClr val="A50021"/>
                </a:solidFill>
                <a:latin typeface="Century Gothic" pitchFamily="34" charset="0"/>
              </a:rPr>
              <a:t>.</a:t>
            </a:r>
            <a:endParaRPr lang="en-US" sz="2400" dirty="0">
              <a:solidFill>
                <a:srgbClr val="A50021"/>
              </a:solidFill>
              <a:latin typeface="Century Gothic" pitchFamily="34" charset="0"/>
            </a:endParaRPr>
          </a:p>
        </p:txBody>
      </p:sp>
      <p:sp>
        <p:nvSpPr>
          <p:cNvPr id="12296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096000"/>
            <a:ext cx="762000" cy="533400"/>
          </a:xfrm>
          <a:prstGeom prst="actionButtonForwardNex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70" grpId="0"/>
      <p:bldP spid="368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latin typeface="Copperplate Gothic Light" pitchFamily="34" charset="0"/>
              </a:rPr>
              <a:t>Wit and Wisdom for $300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09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Which Nobel Prize did Churchill win?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>
              <a:latin typeface="Poor Richard" pitchFamily="18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552700" y="2341435"/>
            <a:ext cx="38862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oor Richar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oor Richar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oor Richar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oor Richar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oor Richar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A50021"/>
                </a:solidFill>
                <a:latin typeface="Century Gothic" pitchFamily="34" charset="0"/>
              </a:rPr>
              <a:t>What is Literature?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71800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096000"/>
            <a:ext cx="609600" cy="533400"/>
          </a:xfrm>
          <a:prstGeom prst="actionButtonForwardNex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latin typeface="Copperplate Gothic Light" pitchFamily="34" charset="0"/>
              </a:rPr>
              <a:t>Wit and Wisdom for $400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600200"/>
            <a:ext cx="8534400" cy="1828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What was Churchill referring to when he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said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on November 10, 1942, </a:t>
            </a:r>
            <a:endParaRPr lang="en-US" sz="2400" dirty="0" smtClean="0">
              <a:solidFill>
                <a:srgbClr val="002060"/>
              </a:solidFill>
              <a:effectLst/>
              <a:latin typeface="Century Gothic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002060"/>
              </a:solidFill>
              <a:effectLst/>
              <a:latin typeface="Century Gothic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“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We have victory – a remarkable and definite victory.”?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>
              <a:latin typeface="Poor Richard" pitchFamily="18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914400" y="3880104"/>
            <a:ext cx="739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oor Richar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oor Richar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oor Richar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oor Richar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oor Richar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A50021"/>
                </a:solidFill>
                <a:latin typeface="Century Gothic" pitchFamily="34" charset="0"/>
              </a:rPr>
              <a:t>What is the victory of the 8</a:t>
            </a:r>
            <a:r>
              <a:rPr lang="en-US" sz="2400" baseline="30000" dirty="0">
                <a:solidFill>
                  <a:srgbClr val="A50021"/>
                </a:solidFill>
                <a:latin typeface="Century Gothic" pitchFamily="34" charset="0"/>
              </a:rPr>
              <a:t>th</a:t>
            </a:r>
            <a:r>
              <a:rPr lang="en-US" sz="2400" dirty="0">
                <a:solidFill>
                  <a:srgbClr val="A50021"/>
                </a:solidFill>
                <a:latin typeface="Century Gothic" pitchFamily="34" charset="0"/>
              </a:rPr>
              <a:t> Army at Alamein?</a:t>
            </a:r>
          </a:p>
        </p:txBody>
      </p:sp>
      <p:sp>
        <p:nvSpPr>
          <p:cNvPr id="14341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685800" cy="457200"/>
          </a:xfrm>
          <a:prstGeom prst="actionButtonForwardNex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latin typeface="Copperplate Gothic Light" pitchFamily="34" charset="0"/>
              </a:rPr>
              <a:t>Wit and Wisdom for $500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05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   ‘How the English-speaking peoples, through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their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Century Gothic" pitchFamily="34" charset="0"/>
              </a:rPr>
              <a:t>unwisdom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, carelessness, and good nature, allowed the wicked to realm’ is the theme of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which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volume of </a:t>
            </a:r>
            <a:r>
              <a:rPr lang="en-US" sz="2400" i="1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The Second World War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09600" y="3886200"/>
            <a:ext cx="464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oor Richar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oor Richar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oor Richar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oor Richar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oor Richar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A50021"/>
                </a:solidFill>
                <a:latin typeface="Century Gothic" pitchFamily="34" charset="0"/>
              </a:rPr>
              <a:t>What is </a:t>
            </a:r>
            <a:r>
              <a:rPr lang="en-US" sz="2400" i="1" dirty="0">
                <a:solidFill>
                  <a:srgbClr val="A50021"/>
                </a:solidFill>
                <a:latin typeface="Century Gothic" pitchFamily="34" charset="0"/>
              </a:rPr>
              <a:t>The Gathering Storm</a:t>
            </a:r>
            <a:r>
              <a:rPr lang="en-US" sz="2400" dirty="0">
                <a:solidFill>
                  <a:srgbClr val="A50021"/>
                </a:solidFill>
                <a:latin typeface="Century Gothic" pitchFamily="34" charset="0"/>
              </a:rPr>
              <a:t>?</a:t>
            </a:r>
            <a:endParaRPr lang="en-US" sz="2400" i="1" dirty="0">
              <a:solidFill>
                <a:srgbClr val="A50021"/>
              </a:solidFill>
              <a:latin typeface="Century Gothic" pitchFamily="34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05200"/>
            <a:ext cx="3543300" cy="301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609600" cy="457200"/>
          </a:xfrm>
          <a:prstGeom prst="actionButtonForwardNex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latin typeface="Copperplate Gothic Light" pitchFamily="34" charset="0"/>
              </a:rPr>
              <a:t>Leadership for $100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09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Whom did Churchill replace as Prime Minister in 1940?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315369" y="2583287"/>
            <a:ext cx="441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oor Richar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oor Richar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oor Richar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oor Richar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oor Richar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A50021"/>
                </a:solidFill>
                <a:latin typeface="Century Gothic" pitchFamily="34" charset="0"/>
              </a:rPr>
              <a:t>Who is Neville Chamberlain?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0"/>
            <a:ext cx="2497138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685800" cy="533400"/>
          </a:xfrm>
          <a:prstGeom prst="actionButtonForwardNex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latin typeface="Copperplate Gothic Light" pitchFamily="34" charset="0"/>
              </a:rPr>
              <a:t>Leadership for $200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09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Which country did Churchill call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‘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The Great Republic’?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514600" y="2336609"/>
            <a:ext cx="38862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oor Richar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oor Richar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oor Richar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oor Richar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oor Richar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A50021"/>
                </a:solidFill>
                <a:latin typeface="Century Gothic" pitchFamily="34" charset="0"/>
              </a:rPr>
              <a:t>What is America?</a:t>
            </a:r>
          </a:p>
        </p:txBody>
      </p:sp>
      <p:sp>
        <p:nvSpPr>
          <p:cNvPr id="1741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685800" cy="533400"/>
          </a:xfrm>
          <a:prstGeom prst="actionButtonForwardNex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94" y="2827972"/>
            <a:ext cx="4743812" cy="3155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latin typeface="Copperplate Gothic Light" pitchFamily="34" charset="0"/>
              </a:rPr>
              <a:t>Leadership for $300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1371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Which country was Churchill referring to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when </a:t>
            </a:r>
            <a:b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he said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in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1939, “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throwing a small state to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the wolves would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not appease the Nazis”?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066800" y="3962400"/>
            <a:ext cx="3962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oor Richar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oor Richar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oor Richar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oor Richar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oor Richar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A50021"/>
                </a:solidFill>
                <a:latin typeface="Century Gothic" pitchFamily="34" charset="0"/>
              </a:rPr>
              <a:t>What is Czechoslovakia?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464" y="3352800"/>
            <a:ext cx="28860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609600" cy="457200"/>
          </a:xfrm>
          <a:prstGeom prst="actionButtonForwardNex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latin typeface="Copperplate Gothic Light" pitchFamily="34" charset="0"/>
              </a:rPr>
              <a:t>Leadership for $400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990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For how many years was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Churchill </a:t>
            </a:r>
            <a:b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a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Member of Parliament?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819400" y="2659062"/>
            <a:ext cx="3429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oor Richar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oor Richar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oor Richar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oor Richar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oor Richar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A50021"/>
                </a:solidFill>
                <a:latin typeface="Century Gothic" pitchFamily="34" charset="0"/>
              </a:rPr>
              <a:t>What is 62 years?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42"/>
          <a:stretch>
            <a:fillRect/>
          </a:stretch>
        </p:blipFill>
        <p:spPr bwMode="auto">
          <a:xfrm>
            <a:off x="3325812" y="3170237"/>
            <a:ext cx="241617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181600" y="6019800"/>
            <a:ext cx="2590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oor Richar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oor Richar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oor Richar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oor Richar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oor Richar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/>
              <a:t>1904:  Conservative Member of Parliament for Oldham</a:t>
            </a:r>
          </a:p>
        </p:txBody>
      </p:sp>
      <p:sp>
        <p:nvSpPr>
          <p:cNvPr id="19463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685800" cy="457200"/>
          </a:xfrm>
          <a:prstGeom prst="actionButtonForwardNex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latin typeface="Copperplate Gothic Light" pitchFamily="34" charset="0"/>
              </a:rPr>
              <a:t>Leadership for $500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429000" y="1600200"/>
            <a:ext cx="502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oor Richar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oor Richar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oor Richar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oor Richar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oor Richar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76200" y="1831032"/>
            <a:ext cx="891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oor Richar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oor Richar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oor Richar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oor Richar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oor Richar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  <a:latin typeface="Century Gothic" pitchFamily="34" charset="0"/>
              </a:rPr>
              <a:t>Why did cartoonists use the bulldog to symbolize Churchill?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4876800" y="3429000"/>
            <a:ext cx="3505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oor Richar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oor Richar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oor Richar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oor Richar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oor Richar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A50021"/>
                </a:solidFill>
                <a:latin typeface="Century Gothic" pitchFamily="34" charset="0"/>
              </a:rPr>
              <a:t>What is Churchill’s aggressiveness </a:t>
            </a:r>
            <a:r>
              <a:rPr lang="en-US" sz="2400" dirty="0" smtClean="0">
                <a:solidFill>
                  <a:srgbClr val="A50021"/>
                </a:solidFill>
                <a:latin typeface="Century Gothic" pitchFamily="34" charset="0"/>
              </a:rPr>
              <a:t/>
            </a:r>
            <a:br>
              <a:rPr lang="en-US" sz="2400" dirty="0" smtClean="0">
                <a:solidFill>
                  <a:srgbClr val="A50021"/>
                </a:solidFill>
                <a:latin typeface="Century Gothic" pitchFamily="34" charset="0"/>
              </a:rPr>
            </a:br>
            <a:r>
              <a:rPr lang="en-US" sz="2400" dirty="0" smtClean="0">
                <a:solidFill>
                  <a:srgbClr val="A50021"/>
                </a:solidFill>
                <a:latin typeface="Century Gothic" pitchFamily="34" charset="0"/>
              </a:rPr>
              <a:t>and </a:t>
            </a:r>
            <a:r>
              <a:rPr lang="en-US" sz="2400" dirty="0">
                <a:solidFill>
                  <a:srgbClr val="A50021"/>
                </a:solidFill>
                <a:latin typeface="Century Gothic" pitchFamily="34" charset="0"/>
              </a:rPr>
              <a:t>fighting spirit?</a:t>
            </a:r>
          </a:p>
        </p:txBody>
      </p:sp>
      <p:sp>
        <p:nvSpPr>
          <p:cNvPr id="20487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096000"/>
            <a:ext cx="685800" cy="533400"/>
          </a:xfrm>
          <a:prstGeom prst="actionButtonForwardNex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465943"/>
            <a:ext cx="3238500" cy="363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latin typeface="Copperplate Gothic Light" pitchFamily="34" charset="0"/>
              </a:rPr>
              <a:t>Life and Times for $100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1752600"/>
          </a:xfrm>
        </p:spPr>
        <p:txBody>
          <a:bodyPr/>
          <a:lstStyle/>
          <a:p>
            <a:pPr indent="0" algn="ctr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This photograph of an assured Winston </a:t>
            </a:r>
            <a:b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Churchill was taken when we was 30 years old. </a:t>
            </a:r>
          </a:p>
          <a:p>
            <a:pPr indent="0" algn="ctr" eaLnBrk="1" hangingPunct="1">
              <a:buFont typeface="Wingdings" pitchFamily="2" charset="2"/>
              <a:buNone/>
              <a:defRPr/>
            </a:pPr>
            <a:endParaRPr lang="en-US" sz="2400" dirty="0">
              <a:solidFill>
                <a:srgbClr val="002060"/>
              </a:solidFill>
              <a:effectLst/>
              <a:latin typeface="Century Gothic" pitchFamily="34" charset="0"/>
            </a:endParaRPr>
          </a:p>
          <a:p>
            <a:pPr indent="0" algn="r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In which year was it taken?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572000" y="4038600"/>
            <a:ext cx="3581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oor Richar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oor Richar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oor Richar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oor Richar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oor Richar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A50021"/>
                </a:solidFill>
                <a:latin typeface="Century Gothic" pitchFamily="34" charset="0"/>
              </a:rPr>
              <a:t>What is 1905?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2517"/>
            <a:ext cx="267811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685800" cy="457200"/>
          </a:xfrm>
          <a:prstGeom prst="actionButtonForwardNex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002060"/>
                </a:solidFill>
                <a:latin typeface="Copperplate Gothic Light" pitchFamily="34" charset="0"/>
              </a:rPr>
              <a:t>Winston Churchill Jeopardy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0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Click on the animation in the lower right hand corner to advance to the first slide.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0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You can choose a dollar amount and the category of your choice. 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0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Click on the animation to return to the main slide.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0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To view the answer to the question, click anywhere on the screen except on the animation because as mentioned before it will return you to the main slide. </a:t>
            </a:r>
          </a:p>
        </p:txBody>
      </p:sp>
      <p:pic>
        <p:nvPicPr>
          <p:cNvPr id="2" name="Picture 7" descr="Churchill Memorial Pictures 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" t="2333" r="4526" b="3207"/>
          <a:stretch>
            <a:fillRect/>
          </a:stretch>
        </p:blipFill>
        <p:spPr bwMode="auto">
          <a:xfrm>
            <a:off x="609600" y="1676400"/>
            <a:ext cx="36004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172200"/>
            <a:ext cx="609600" cy="533400"/>
          </a:xfrm>
          <a:prstGeom prst="actionButtonForwardNex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latin typeface="Copperplate Gothic Light" pitchFamily="34" charset="0"/>
              </a:rPr>
              <a:t>Life and Times for $200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09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In which year did Winston Churchill die?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009900" y="5562600"/>
            <a:ext cx="3429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oor Richar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oor Richar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oor Richar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oor Richar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oor Richar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A50021"/>
                </a:solidFill>
                <a:latin typeface="Century Gothic" pitchFamily="34" charset="0"/>
              </a:rPr>
              <a:t>What is 1965?</a:t>
            </a:r>
          </a:p>
        </p:txBody>
      </p:sp>
      <p:sp>
        <p:nvSpPr>
          <p:cNvPr id="2253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609600" cy="457200"/>
          </a:xfrm>
          <a:prstGeom prst="actionButtonForwardNex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286000"/>
            <a:ext cx="42862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latin typeface="Copperplate Gothic Light" pitchFamily="34" charset="0"/>
              </a:rPr>
              <a:t>Life and Times for $300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9067800" cy="1676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“I never saw him again, except as a swiftly fading shadow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.”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2400" dirty="0">
              <a:solidFill>
                <a:srgbClr val="002060"/>
              </a:solidFill>
              <a:effectLst/>
              <a:latin typeface="Century Gothic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Whom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was Winston Churchill writing about in June 1894?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495800" y="4028873"/>
            <a:ext cx="419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oor Richar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oor Richar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oor Richar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oor Richar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oor Richar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A50021"/>
                </a:solidFill>
                <a:latin typeface="Century Gothic" pitchFamily="34" charset="0"/>
              </a:rPr>
              <a:t>Who is </a:t>
            </a:r>
            <a:r>
              <a:rPr lang="en-US" sz="2400" dirty="0" smtClean="0">
                <a:solidFill>
                  <a:srgbClr val="A50021"/>
                </a:solidFill>
                <a:latin typeface="Century Gothic" pitchFamily="34" charset="0"/>
              </a:rPr>
              <a:t>Churchill’s father,</a:t>
            </a:r>
            <a:br>
              <a:rPr lang="en-US" sz="2400" dirty="0" smtClean="0">
                <a:solidFill>
                  <a:srgbClr val="A50021"/>
                </a:solidFill>
                <a:latin typeface="Century Gothic" pitchFamily="34" charset="0"/>
              </a:rPr>
            </a:br>
            <a:r>
              <a:rPr lang="en-US" sz="2400" dirty="0" smtClean="0">
                <a:solidFill>
                  <a:srgbClr val="A50021"/>
                </a:solidFill>
                <a:latin typeface="Century Gothic" pitchFamily="34" charset="0"/>
              </a:rPr>
              <a:t>Lord </a:t>
            </a:r>
            <a:r>
              <a:rPr lang="en-US" sz="2400" dirty="0">
                <a:solidFill>
                  <a:srgbClr val="A50021"/>
                </a:solidFill>
                <a:latin typeface="Century Gothic" pitchFamily="34" charset="0"/>
              </a:rPr>
              <a:t>Randolph Churchill?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38487"/>
            <a:ext cx="2168525" cy="303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172200"/>
            <a:ext cx="685800" cy="533400"/>
          </a:xfrm>
          <a:prstGeom prst="actionButtonForwardNex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latin typeface="Copperplate Gothic Light" pitchFamily="34" charset="0"/>
              </a:rPr>
              <a:t>Life and Times for $400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1295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His long marriage to Clementine Hozier was a happy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one.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2400" dirty="0">
              <a:solidFill>
                <a:srgbClr val="002060"/>
              </a:solidFill>
              <a:effectLst/>
              <a:latin typeface="Century Gothic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For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how many years were they married?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latin typeface="Poor Richard" pitchFamily="18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514600" y="3108326"/>
            <a:ext cx="3962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oor Richar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oor Richar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oor Richar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oor Richar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oor Richar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A50021"/>
                </a:solidFill>
                <a:latin typeface="Century Gothic" pitchFamily="34" charset="0"/>
              </a:rPr>
              <a:t>What is 56 years?</a:t>
            </a:r>
          </a:p>
        </p:txBody>
      </p:sp>
      <p:sp>
        <p:nvSpPr>
          <p:cNvPr id="24582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685800" cy="533400"/>
          </a:xfrm>
          <a:prstGeom prst="actionButtonForwardNex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472184" y="3581400"/>
            <a:ext cx="5922784" cy="2631098"/>
            <a:chOff x="1524000" y="3581399"/>
            <a:chExt cx="5922784" cy="263109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8284" y="3581399"/>
              <a:ext cx="2948500" cy="2631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3581400"/>
              <a:ext cx="2974284" cy="2631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latin typeface="Copperplate Gothic Light" pitchFamily="34" charset="0"/>
              </a:rPr>
              <a:t>Life and Times for $500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914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What are the names of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Churchill and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Clementine’s children?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57200" y="3124200"/>
            <a:ext cx="3505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oor Richar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oor Richar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oor Richar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oor Richar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oor Richar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A50021"/>
                </a:solidFill>
                <a:latin typeface="Century Gothic" pitchFamily="34" charset="0"/>
              </a:rPr>
              <a:t>Who are Diana, Randolph, Sarah, Marigold, and Mary?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39"/>
          <a:stretch>
            <a:fillRect/>
          </a:stretch>
        </p:blipFill>
        <p:spPr bwMode="auto">
          <a:xfrm>
            <a:off x="3962400" y="2514600"/>
            <a:ext cx="4771378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609600" cy="457200"/>
          </a:xfrm>
          <a:prstGeom prst="actionButtonForwardNex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latin typeface="Copperplate Gothic Light" pitchFamily="34" charset="0"/>
              </a:rPr>
              <a:t>Fun Facts for $100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914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What distinction did Winston Churchill receive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in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1948 from the Royal Academy of Arts?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828800" y="3657600"/>
            <a:ext cx="2819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oor Richar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oor Richar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oor Richar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oor Richar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oor Richar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A50021"/>
                </a:solidFill>
                <a:latin typeface="Century Gothic" pitchFamily="34" charset="0"/>
              </a:rPr>
              <a:t>What is Honorary Academician Extraordinary?</a:t>
            </a:r>
          </a:p>
        </p:txBody>
      </p:sp>
      <p:sp>
        <p:nvSpPr>
          <p:cNvPr id="26629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609600" cy="457200"/>
          </a:xfrm>
          <a:prstGeom prst="actionButtonForwardNex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098" name="Picture 2" descr="Paintings_By_Winston_Churchill_Honorary_Academician_Extraordin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248" y="2819400"/>
            <a:ext cx="238835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latin typeface="Copperplate Gothic Light" pitchFamily="34" charset="0"/>
              </a:rPr>
              <a:t>Fun Facts for $200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" y="1676400"/>
            <a:ext cx="8534400" cy="609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What two hobbies did Churchill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take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up while in Cuba?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152900" y="3367903"/>
            <a:ext cx="4305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oor Richar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oor Richar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oor Richar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oor Richar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oor Richar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A50021"/>
                </a:solidFill>
                <a:latin typeface="Century Gothic" pitchFamily="34" charset="0"/>
              </a:rPr>
              <a:t>What are </a:t>
            </a:r>
            <a:r>
              <a:rPr lang="en-US" sz="2400" dirty="0" smtClean="0">
                <a:solidFill>
                  <a:srgbClr val="A50021"/>
                </a:solidFill>
                <a:latin typeface="Century Gothic" pitchFamily="34" charset="0"/>
              </a:rPr>
              <a:t/>
            </a:r>
            <a:br>
              <a:rPr lang="en-US" sz="2400" dirty="0" smtClean="0">
                <a:solidFill>
                  <a:srgbClr val="A50021"/>
                </a:solidFill>
                <a:latin typeface="Century Gothic" pitchFamily="34" charset="0"/>
              </a:rPr>
            </a:br>
            <a:r>
              <a:rPr lang="en-US" sz="2400" dirty="0" smtClean="0">
                <a:solidFill>
                  <a:srgbClr val="A50021"/>
                </a:solidFill>
                <a:latin typeface="Century Gothic" pitchFamily="34" charset="0"/>
              </a:rPr>
              <a:t>cigar </a:t>
            </a:r>
            <a:r>
              <a:rPr lang="en-US" sz="2400" dirty="0">
                <a:solidFill>
                  <a:srgbClr val="A50021"/>
                </a:solidFill>
                <a:latin typeface="Century Gothic" pitchFamily="34" charset="0"/>
              </a:rPr>
              <a:t>smoking </a:t>
            </a:r>
            <a:r>
              <a:rPr lang="en-US" sz="2400" dirty="0" smtClean="0">
                <a:solidFill>
                  <a:srgbClr val="A50021"/>
                </a:solidFill>
                <a:latin typeface="Century Gothic" pitchFamily="34" charset="0"/>
              </a:rPr>
              <a:t>and siestas</a:t>
            </a:r>
            <a:r>
              <a:rPr lang="en-US" sz="2400" dirty="0">
                <a:solidFill>
                  <a:srgbClr val="A50021"/>
                </a:solidFill>
                <a:latin typeface="Century Gothic" pitchFamily="34" charset="0"/>
              </a:rPr>
              <a:t>?</a:t>
            </a:r>
          </a:p>
        </p:txBody>
      </p:sp>
      <p:sp>
        <p:nvSpPr>
          <p:cNvPr id="2765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063366"/>
            <a:ext cx="685800" cy="489834"/>
          </a:xfrm>
          <a:prstGeom prst="actionButtonForwardNex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68870"/>
            <a:ext cx="2943225" cy="379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latin typeface="Copperplate Gothic Light" pitchFamily="34" charset="0"/>
              </a:rPr>
              <a:t>Fun Facts for $300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295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What life-changing event occurred in 1931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while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Churchill visited the United States?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105400" y="4007484"/>
            <a:ext cx="3200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oor Richar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oor Richar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oor Richar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oor Richar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oor Richar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A50021"/>
                </a:solidFill>
                <a:latin typeface="Century Gothic" pitchFamily="34" charset="0"/>
              </a:rPr>
              <a:t>What is hit by a car?</a:t>
            </a:r>
          </a:p>
        </p:txBody>
      </p:sp>
      <p:sp>
        <p:nvSpPr>
          <p:cNvPr id="2867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533400" cy="457200"/>
          </a:xfrm>
          <a:prstGeom prst="actionButtonForwardNex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8" y="2667000"/>
            <a:ext cx="4282931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latin typeface="Copperplate Gothic Light" pitchFamily="34" charset="0"/>
              </a:rPr>
              <a:t>Fun Facts for $400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9067800" cy="914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Churchill had a cat during Worl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d War II. What was its name? </a:t>
            </a:r>
            <a:endParaRPr lang="en-US" sz="2400" dirty="0" smtClean="0">
              <a:solidFill>
                <a:srgbClr val="002060"/>
              </a:solidFill>
              <a:effectLst/>
              <a:latin typeface="Century Gothic" pitchFamily="34" charset="0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909316" y="2133600"/>
            <a:ext cx="31242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oor Richar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oor Richar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oor Richar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oor Richar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oor Richar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A50021"/>
                </a:solidFill>
                <a:latin typeface="Century Gothic" pitchFamily="34" charset="0"/>
              </a:rPr>
              <a:t>What is </a:t>
            </a:r>
            <a:r>
              <a:rPr lang="en-US" sz="2400" dirty="0" smtClean="0">
                <a:solidFill>
                  <a:srgbClr val="A50021"/>
                </a:solidFill>
                <a:latin typeface="Century Gothic" pitchFamily="34" charset="0"/>
              </a:rPr>
              <a:t>Nelson?</a:t>
            </a:r>
            <a:endParaRPr lang="en-US" sz="2400" dirty="0">
              <a:solidFill>
                <a:srgbClr val="A50021"/>
              </a:solidFill>
              <a:latin typeface="Century Gothic" pitchFamily="34" charset="0"/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41173" y="2928032"/>
            <a:ext cx="455028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Bonus Question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extra $100 if correct): </a:t>
            </a:r>
          </a:p>
          <a:p>
            <a:pPr algn="r">
              <a:spcBef>
                <a:spcPct val="50000"/>
              </a:spcBef>
              <a:defRPr/>
            </a:pPr>
            <a:r>
              <a:rPr lang="en-US" sz="2400" dirty="0" smtClean="0">
                <a:solidFill>
                  <a:srgbClr val="002060"/>
                </a:solidFill>
                <a:latin typeface="Century Gothic" pitchFamily="34" charset="0"/>
              </a:rPr>
              <a:t>Churchill had a variety of animals. At one point, he had a brown poodle. </a:t>
            </a:r>
          </a:p>
          <a:p>
            <a:pPr algn="r">
              <a:spcBef>
                <a:spcPct val="50000"/>
              </a:spcBef>
              <a:defRPr/>
            </a:pPr>
            <a:r>
              <a:rPr lang="en-US" sz="2400" dirty="0" smtClean="0">
                <a:solidFill>
                  <a:srgbClr val="002060"/>
                </a:solidFill>
                <a:latin typeface="Century Gothic" pitchFamily="34" charset="0"/>
              </a:rPr>
              <a:t>What was its name?</a:t>
            </a:r>
            <a:endParaRPr lang="en-US" sz="24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457200" y="5584825"/>
            <a:ext cx="434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oor Richar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oor Richar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oor Richar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oor Richar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oor Richar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400" dirty="0" smtClean="0">
                <a:solidFill>
                  <a:srgbClr val="A50021"/>
                </a:solidFill>
                <a:latin typeface="Century Gothic" pitchFamily="34" charset="0"/>
              </a:rPr>
              <a:t>Rufus</a:t>
            </a:r>
            <a:endParaRPr lang="en-US" sz="2400" dirty="0">
              <a:solidFill>
                <a:srgbClr val="A50021"/>
              </a:solidFill>
              <a:latin typeface="Century Gothic" pitchFamily="34" charset="0"/>
            </a:endParaRPr>
          </a:p>
        </p:txBody>
      </p:sp>
      <p:sp>
        <p:nvSpPr>
          <p:cNvPr id="29703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172200"/>
            <a:ext cx="685800" cy="533400"/>
          </a:xfrm>
          <a:prstGeom prst="actionButtonForwardNex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648" y="2989881"/>
            <a:ext cx="393382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/>
      <p:bldP spid="5530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latin typeface="Copperplate Gothic Light" pitchFamily="34" charset="0"/>
              </a:rPr>
              <a:t>Fun Facts for $500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804" y="1524000"/>
            <a:ext cx="8382000" cy="5334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What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two reasons caused Churchill to begin painting?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27660" y="5241924"/>
            <a:ext cx="84963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oor Richar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oor Richar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oor Richar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oor Richar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oor Richar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A50021"/>
                </a:solidFill>
                <a:latin typeface="Century Gothic" pitchFamily="34" charset="0"/>
              </a:rPr>
              <a:t>What is his depression over losing his </a:t>
            </a:r>
            <a:r>
              <a:rPr lang="en-US" sz="2400" dirty="0" smtClean="0">
                <a:solidFill>
                  <a:srgbClr val="A50021"/>
                </a:solidFill>
                <a:latin typeface="Century Gothic" pitchFamily="34" charset="0"/>
              </a:rPr>
              <a:t/>
            </a:r>
            <a:br>
              <a:rPr lang="en-US" sz="2400" dirty="0" smtClean="0">
                <a:solidFill>
                  <a:srgbClr val="A50021"/>
                </a:solidFill>
                <a:latin typeface="Century Gothic" pitchFamily="34" charset="0"/>
              </a:rPr>
            </a:br>
            <a:r>
              <a:rPr lang="en-US" sz="2400" dirty="0" smtClean="0">
                <a:solidFill>
                  <a:srgbClr val="A50021"/>
                </a:solidFill>
                <a:latin typeface="Century Gothic" pitchFamily="34" charset="0"/>
              </a:rPr>
              <a:t>position at </a:t>
            </a:r>
            <a:r>
              <a:rPr lang="en-US" sz="2400" dirty="0">
                <a:solidFill>
                  <a:srgbClr val="A50021"/>
                </a:solidFill>
                <a:latin typeface="Century Gothic" pitchFamily="34" charset="0"/>
              </a:rPr>
              <a:t>the Admiralty in 1915 and his </a:t>
            </a:r>
            <a:r>
              <a:rPr lang="en-US" sz="2400" dirty="0" smtClean="0">
                <a:solidFill>
                  <a:srgbClr val="A50021"/>
                </a:solidFill>
                <a:latin typeface="Century Gothic" pitchFamily="34" charset="0"/>
              </a:rPr>
              <a:t/>
            </a:r>
            <a:br>
              <a:rPr lang="en-US" sz="2400" dirty="0" smtClean="0">
                <a:solidFill>
                  <a:srgbClr val="A50021"/>
                </a:solidFill>
                <a:latin typeface="Century Gothic" pitchFamily="34" charset="0"/>
              </a:rPr>
            </a:br>
            <a:r>
              <a:rPr lang="en-US" sz="2400" dirty="0" smtClean="0">
                <a:solidFill>
                  <a:srgbClr val="A50021"/>
                </a:solidFill>
                <a:latin typeface="Century Gothic" pitchFamily="34" charset="0"/>
              </a:rPr>
              <a:t>inability </a:t>
            </a:r>
            <a:r>
              <a:rPr lang="en-US" sz="2400" dirty="0">
                <a:solidFill>
                  <a:srgbClr val="A50021"/>
                </a:solidFill>
                <a:latin typeface="Century Gothic" pitchFamily="34" charset="0"/>
              </a:rPr>
              <a:t>to </a:t>
            </a:r>
            <a:r>
              <a:rPr lang="en-US" sz="2400" dirty="0" smtClean="0">
                <a:solidFill>
                  <a:srgbClr val="A50021"/>
                </a:solidFill>
                <a:latin typeface="Century Gothic" pitchFamily="34" charset="0"/>
              </a:rPr>
              <a:t>influence </a:t>
            </a:r>
            <a:r>
              <a:rPr lang="en-US" sz="2400" dirty="0">
                <a:solidFill>
                  <a:srgbClr val="A50021"/>
                </a:solidFill>
                <a:latin typeface="Century Gothic" pitchFamily="34" charset="0"/>
              </a:rPr>
              <a:t>the course of war?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777" y="2057398"/>
            <a:ext cx="4356354" cy="300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685800" cy="457200"/>
          </a:xfrm>
          <a:prstGeom prst="actionButtonForwardNex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23" name="Group 5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55124300"/>
              </p:ext>
            </p:extLst>
          </p:nvPr>
        </p:nvGraphicFramePr>
        <p:xfrm>
          <a:off x="457200" y="277813"/>
          <a:ext cx="8229600" cy="5848350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974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pperplate Gothic Light" pitchFamily="34" charset="0"/>
                        </a:rPr>
                        <a:t>Museum Exhibits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pperplate Gothic Light" pitchFamily="34" charset="0"/>
                        </a:rPr>
                        <a:t>Wit and Wisdom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pperplate Gothic Light" pitchFamily="34" charset="0"/>
                        </a:rPr>
                        <a:t>Leadership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pperplate Gothic Light" pitchFamily="34" charset="0"/>
                        </a:rPr>
                        <a:t>Life and Times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pperplate Gothic Light" pitchFamily="34" charset="0"/>
                        </a:rPr>
                        <a:t>Fun Facts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hlinkClick r:id="" action="ppaction://hlinkshowjump?jump=nextslide"/>
                        </a:rPr>
                        <a:t>$100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hlinkClick r:id="rId2" action="ppaction://hlinksldjump"/>
                        </a:rPr>
                        <a:t>$100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hlinkClick r:id="rId3" action="ppaction://hlinksldjump"/>
                        </a:rPr>
                        <a:t>$100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hlinkClick r:id="rId4" action="ppaction://hlinksldjump"/>
                        </a:rPr>
                        <a:t>$100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hlinkClick r:id="rId5" action="ppaction://hlinksldjump"/>
                        </a:rPr>
                        <a:t>$100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hlinkClick r:id="rId6" action="ppaction://hlinksldjump"/>
                        </a:rPr>
                        <a:t>$200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hlinkClick r:id="rId7" action="ppaction://hlinksldjump"/>
                        </a:rPr>
                        <a:t>$200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hlinkClick r:id="rId8" action="ppaction://hlinksldjump"/>
                        </a:rPr>
                        <a:t>$200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hlinkClick r:id="rId9" action="ppaction://hlinksldjump"/>
                        </a:rPr>
                        <a:t>$200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hlinkClick r:id="rId10" action="ppaction://hlinksldjump"/>
                        </a:rPr>
                        <a:t>$200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hlinkClick r:id="rId11" action="ppaction://hlinksldjump"/>
                        </a:rPr>
                        <a:t>$300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hlinkClick r:id="rId12" action="ppaction://hlinksldjump"/>
                        </a:rPr>
                        <a:t>$300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hlinkClick r:id="rId13" action="ppaction://hlinksldjump"/>
                        </a:rPr>
                        <a:t>$300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hlinkClick r:id="rId14" action="ppaction://hlinksldjump"/>
                        </a:rPr>
                        <a:t>$300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hlinkClick r:id="rId15" action="ppaction://hlinksldjump"/>
                        </a:rPr>
                        <a:t>$300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hlinkClick r:id="rId16" action="ppaction://hlinksldjump"/>
                        </a:rPr>
                        <a:t>$400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hlinkClick r:id="rId17" action="ppaction://hlinksldjump"/>
                        </a:rPr>
                        <a:t>$400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hlinkClick r:id="rId18" action="ppaction://hlinksldjump"/>
                        </a:rPr>
                        <a:t>$400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hlinkClick r:id="rId19" action="ppaction://hlinksldjump"/>
                        </a:rPr>
                        <a:t>$400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hlinkClick r:id="rId20" action="ppaction://hlinksldjump"/>
                        </a:rPr>
                        <a:t>$400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hlinkClick r:id="rId21" action="ppaction://hlinksldjump"/>
                        </a:rPr>
                        <a:t>$500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hlinkClick r:id="rId22" action="ppaction://hlinksldjump"/>
                        </a:rPr>
                        <a:t>$500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hlinkClick r:id="rId23" action="ppaction://hlinksldjump"/>
                        </a:rPr>
                        <a:t>$500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hlinkClick r:id="rId24" action="ppaction://hlinksldjump"/>
                        </a:rPr>
                        <a:t>$500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hlinkClick r:id="rId25" action="ppaction://hlinksldjump"/>
                        </a:rPr>
                        <a:t>$500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latin typeface="Copperplate Gothic Light" pitchFamily="34" charset="0"/>
              </a:rPr>
              <a:t>Museum Exhibits for $100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371601"/>
            <a:ext cx="8229600" cy="1524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     From 1965 to 1967, this church was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deconstructed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into 7000 stones, shipped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to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Fulton, MO, and rebuilt as a memorial of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Winston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Churchill’s visit to Westminster College.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solidFill>
                <a:srgbClr val="002060"/>
              </a:solidFill>
              <a:effectLst/>
              <a:latin typeface="Century Gothic" pitchFamily="34" charset="0"/>
            </a:endParaRPr>
          </a:p>
        </p:txBody>
      </p:sp>
      <p:sp>
        <p:nvSpPr>
          <p:cNvPr id="6149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685800" cy="533400"/>
          </a:xfrm>
          <a:prstGeom prst="actionButtonForwardNex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04800" y="5607903"/>
            <a:ext cx="861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oor Richar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oor Richar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oor Richar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oor Richar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oor Richar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A50021"/>
                </a:solidFill>
                <a:latin typeface="Century Gothic" pitchFamily="34" charset="0"/>
              </a:rPr>
              <a:t>What is the Church of St. Mary the Virgin, Aldermanbury?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991412"/>
            <a:ext cx="3886200" cy="2586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latin typeface="Copperplate Gothic Light" pitchFamily="34" charset="0"/>
              </a:rPr>
              <a:t>Museum Exhibits for $200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1600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     In ‘The Gathering Storm’ exhibit, Churchill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refers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to this political leader as “…a maniac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of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ferocious genius of the most virulent hatred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that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has ever corroded the human breast…”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438400" y="6019800"/>
            <a:ext cx="4495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oor Richar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oor Richar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oor Richar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oor Richar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oor Richar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A50021"/>
                </a:solidFill>
                <a:latin typeface="Century Gothic" pitchFamily="34" charset="0"/>
              </a:rPr>
              <a:t>Who is Adolf Hitler?</a:t>
            </a:r>
          </a:p>
        </p:txBody>
      </p:sp>
      <p:sp>
        <p:nvSpPr>
          <p:cNvPr id="717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172200"/>
            <a:ext cx="609600" cy="533400"/>
          </a:xfrm>
          <a:prstGeom prst="actionButtonForwardNex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92" y="3206784"/>
            <a:ext cx="4166415" cy="27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latin typeface="Copperplate Gothic Light" pitchFamily="34" charset="0"/>
              </a:rPr>
              <a:t>Museum Exhibits for $300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914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     In ‘The Sinews of Peace’ exhibit, what world leader influenced Churchill’s visit to Westminster College?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latin typeface="Poor Richard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latin typeface="Poor Richard" pitchFamily="18" charset="0"/>
            </a:endParaRP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15374"/>
            <a:ext cx="23241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143000" y="3865678"/>
            <a:ext cx="434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oor Richar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oor Richar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oor Richar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oor Richar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oor Richar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A50021"/>
                </a:solidFill>
                <a:latin typeface="Century Gothic" pitchFamily="34" charset="0"/>
              </a:rPr>
              <a:t>Who is Harry S. Truman?</a:t>
            </a:r>
          </a:p>
        </p:txBody>
      </p:sp>
      <p:sp>
        <p:nvSpPr>
          <p:cNvPr id="8198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096000"/>
            <a:ext cx="762000" cy="609600"/>
          </a:xfrm>
          <a:prstGeom prst="actionButtonForwardNex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982" y="2615374"/>
            <a:ext cx="4661838" cy="3099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latin typeface="Copperplate Gothic Light" pitchFamily="34" charset="0"/>
              </a:rPr>
              <a:t>Museum Exhibits for $400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914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    These two items made regular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appearances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on Churchill’s desk.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133600" y="5497893"/>
            <a:ext cx="52578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oor Richar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oor Richar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oor Richar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oor Richar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oor Richar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A50021"/>
                </a:solidFill>
                <a:latin typeface="Century Gothic" pitchFamily="34" charset="0"/>
              </a:rPr>
              <a:t>What are the cigar and </a:t>
            </a:r>
            <a:r>
              <a:rPr lang="en-US" sz="2400" dirty="0" smtClean="0">
                <a:solidFill>
                  <a:srgbClr val="A50021"/>
                </a:solidFill>
                <a:latin typeface="Century Gothic" pitchFamily="34" charset="0"/>
              </a:rPr>
              <a:t>whiskey?</a:t>
            </a:r>
            <a:endParaRPr lang="en-US" sz="2500" dirty="0">
              <a:solidFill>
                <a:srgbClr val="A50021"/>
              </a:solidFill>
            </a:endParaRPr>
          </a:p>
        </p:txBody>
      </p:sp>
      <p:sp>
        <p:nvSpPr>
          <p:cNvPr id="9222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172200"/>
            <a:ext cx="762000" cy="533400"/>
          </a:xfrm>
          <a:prstGeom prst="actionButtonForwardNex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105" y="2514600"/>
            <a:ext cx="4342790" cy="2887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latin typeface="Copperplate Gothic Light" pitchFamily="34" charset="0"/>
              </a:rPr>
              <a:t>Museum Exhibits for $500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229600" cy="1676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    Churchill’s granddaughter, Edwina Sandys, </a:t>
            </a:r>
            <a:b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created this sculpture as a representation or </a:t>
            </a:r>
            <a:b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symbol of the end of the Cold War. </a:t>
            </a:r>
            <a:b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It stands next to the Churchill Museum.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latin typeface="Poor Richard" pitchFamily="18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447800" y="5508780"/>
            <a:ext cx="655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oor Richar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oor Richar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oor Richar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oor Richar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oor Richar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A50021"/>
                </a:solidFill>
                <a:latin typeface="Century Gothic" pitchFamily="34" charset="0"/>
              </a:rPr>
              <a:t>What is “Breakthrough</a:t>
            </a:r>
            <a:r>
              <a:rPr lang="en-US" sz="2400" dirty="0" smtClean="0">
                <a:solidFill>
                  <a:srgbClr val="A50021"/>
                </a:solidFill>
                <a:latin typeface="Century Gothic" pitchFamily="34" charset="0"/>
              </a:rPr>
              <a:t>”?</a:t>
            </a:r>
            <a:br>
              <a:rPr lang="en-US" sz="2400" dirty="0" smtClean="0">
                <a:solidFill>
                  <a:srgbClr val="A50021"/>
                </a:solidFill>
                <a:latin typeface="Century Gothic" pitchFamily="34" charset="0"/>
              </a:rPr>
            </a:br>
            <a:r>
              <a:rPr lang="en-US" sz="2400" dirty="0" smtClean="0">
                <a:solidFill>
                  <a:srgbClr val="A50021"/>
                </a:solidFill>
                <a:latin typeface="Century Gothic" pitchFamily="34" charset="0"/>
              </a:rPr>
              <a:t>(</a:t>
            </a:r>
            <a:r>
              <a:rPr lang="en-US" sz="2400" dirty="0">
                <a:solidFill>
                  <a:srgbClr val="A50021"/>
                </a:solidFill>
                <a:latin typeface="Century Gothic" pitchFamily="34" charset="0"/>
              </a:rPr>
              <a:t>made of 8 sections of the </a:t>
            </a:r>
            <a:r>
              <a:rPr lang="en-US" sz="2400" dirty="0" smtClean="0">
                <a:solidFill>
                  <a:srgbClr val="A50021"/>
                </a:solidFill>
                <a:latin typeface="Century Gothic" pitchFamily="34" charset="0"/>
              </a:rPr>
              <a:t>Berlin Wall)</a:t>
            </a:r>
            <a:endParaRPr lang="en-US" sz="2000" dirty="0"/>
          </a:p>
        </p:txBody>
      </p:sp>
      <p:sp>
        <p:nvSpPr>
          <p:cNvPr id="10246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096000"/>
            <a:ext cx="685800" cy="533400"/>
          </a:xfrm>
          <a:prstGeom prst="actionButtonForwardNex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898212"/>
            <a:ext cx="3890620" cy="2610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latin typeface="Copperplate Gothic Light" pitchFamily="34" charset="0"/>
              </a:rPr>
              <a:t>Wit and Wisdom for $100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1752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Winston Churchill wrote to his brother on November 15, 1895: </a:t>
            </a:r>
            <a:endParaRPr lang="en-US" sz="2400" dirty="0" smtClean="0">
              <a:solidFill>
                <a:srgbClr val="002060"/>
              </a:solidFill>
              <a:effectLst/>
              <a:latin typeface="Century Gothic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“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This is a very great country my dear Jack”. </a:t>
            </a:r>
            <a:endParaRPr lang="en-US" sz="2400" dirty="0">
              <a:solidFill>
                <a:srgbClr val="002060"/>
              </a:solidFill>
              <a:effectLst/>
              <a:latin typeface="Century Gothic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002060"/>
              </a:solidFill>
              <a:effectLst/>
              <a:latin typeface="Century Gothic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Which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Century Gothic" pitchFamily="34" charset="0"/>
              </a:rPr>
              <a:t>country was he talking about?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>
              <a:latin typeface="Poor Richard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>
              <a:latin typeface="Poor Richard" pitchFamily="18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819400" y="4441695"/>
            <a:ext cx="35052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oor Richar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oor Richar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oor Richar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oor Richar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oor Richar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r Richard" pitchFamily="18" charset="0"/>
              </a:defRPr>
            </a:lvl9pPr>
          </a:lstStyle>
          <a:p>
            <a:pPr algn="ctr"/>
            <a:r>
              <a:rPr lang="en-US" sz="2400" dirty="0">
                <a:solidFill>
                  <a:srgbClr val="A50021"/>
                </a:solidFill>
                <a:latin typeface="Century Gothic" pitchFamily="34" charset="0"/>
              </a:rPr>
              <a:t>What is </a:t>
            </a:r>
            <a:r>
              <a:rPr lang="en-US" sz="2400" dirty="0" smtClean="0">
                <a:solidFill>
                  <a:srgbClr val="A50021"/>
                </a:solidFill>
                <a:latin typeface="Century Gothic" pitchFamily="34" charset="0"/>
              </a:rPr>
              <a:t>America?</a:t>
            </a:r>
            <a:r>
              <a:rPr lang="en-US" sz="2500" dirty="0" smtClean="0"/>
              <a:t>?</a:t>
            </a:r>
            <a:endParaRPr lang="en-US" sz="2500" dirty="0"/>
          </a:p>
        </p:txBody>
      </p:sp>
      <p:sp>
        <p:nvSpPr>
          <p:cNvPr id="1126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6019800"/>
            <a:ext cx="685800" cy="533400"/>
          </a:xfrm>
          <a:prstGeom prst="actionButtonForwardNex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oor Richar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oor Richard" pitchFamily="18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83280443E40143816D221251038797" ma:contentTypeVersion="1" ma:contentTypeDescription="Create a new document." ma:contentTypeScope="" ma:versionID="857118a760d6e4e239d5eea39b93964b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949202dcc3c1780e91e58fb2af340b1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FD310E2-EAF5-45D3-9461-0F9787E894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189A66-3957-4769-836A-8036620145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8821C6C-7A23-4892-8DF9-36EC04D3F795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0025F52E-562F-4BEB-9C5F-EAE3F7EDCEEE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sharepoint/v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302</TotalTime>
  <Words>758</Words>
  <Application>Microsoft Office PowerPoint</Application>
  <PresentationFormat>On-screen Show (4:3)</PresentationFormat>
  <Paragraphs>131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Ripple</vt:lpstr>
      <vt:lpstr>National  Churchill  Museum</vt:lpstr>
      <vt:lpstr>Winston Churchill Jeopardy</vt:lpstr>
      <vt:lpstr>PowerPoint Presentation</vt:lpstr>
      <vt:lpstr>Museum Exhibits for $100</vt:lpstr>
      <vt:lpstr>Museum Exhibits for $200</vt:lpstr>
      <vt:lpstr>Museum Exhibits for $300</vt:lpstr>
      <vt:lpstr>Museum Exhibits for $400</vt:lpstr>
      <vt:lpstr>Museum Exhibits for $500</vt:lpstr>
      <vt:lpstr>Wit and Wisdom for $100</vt:lpstr>
      <vt:lpstr>Wit and Wisdom for $200</vt:lpstr>
      <vt:lpstr>Wit and Wisdom for $300</vt:lpstr>
      <vt:lpstr>Wit and Wisdom for $400</vt:lpstr>
      <vt:lpstr>Wit and Wisdom for $500</vt:lpstr>
      <vt:lpstr>Leadership for $100</vt:lpstr>
      <vt:lpstr>Leadership for $200</vt:lpstr>
      <vt:lpstr>Leadership for $300</vt:lpstr>
      <vt:lpstr>Leadership for $400</vt:lpstr>
      <vt:lpstr>Leadership for $500</vt:lpstr>
      <vt:lpstr>Life and Times for $100</vt:lpstr>
      <vt:lpstr>Life and Times for $200</vt:lpstr>
      <vt:lpstr>Life and Times for $300</vt:lpstr>
      <vt:lpstr>Life and Times for $400</vt:lpstr>
      <vt:lpstr>Life and Times for $500</vt:lpstr>
      <vt:lpstr>Fun Facts for $100</vt:lpstr>
      <vt:lpstr>Fun Facts for $200</vt:lpstr>
      <vt:lpstr>Fun Facts for $300</vt:lpstr>
      <vt:lpstr>Fun Facts for $400</vt:lpstr>
      <vt:lpstr>Fun Facts for $500</vt:lpstr>
    </vt:vector>
  </TitlesOfParts>
  <Company>Westminster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Churchill Jeopardy Game</dc:title>
  <dc:creator>Preferred Customer</dc:creator>
  <cp:lastModifiedBy>Mandy Plybon</cp:lastModifiedBy>
  <cp:revision>26</cp:revision>
  <dcterms:created xsi:type="dcterms:W3CDTF">2008-01-07T18:06:22Z</dcterms:created>
  <dcterms:modified xsi:type="dcterms:W3CDTF">2012-08-28T17:09:32Z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